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9" r:id="rId3"/>
    <p:sldId id="273" r:id="rId4"/>
    <p:sldId id="272" r:id="rId5"/>
    <p:sldId id="267" r:id="rId6"/>
    <p:sldId id="271" r:id="rId7"/>
    <p:sldId id="274" r:id="rId8"/>
    <p:sldId id="266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7F84675-8EA5-4526-988C-73AC57FE2F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- Intro | Araz Babazade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B3B350-1E01-4D88-ACAE-6A806A4A15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DD4CC-6F8E-449F-B107-9E94E4DF0AA3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FD5684-AF26-4130-A730-F261D4692A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14EC6D-9595-4A02-85DE-C68A7016C6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3707F-0006-4646-870D-9E5416B6F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7264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- Intro | Araz Babazade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4E42D4-0F06-4131-817B-88A2A13FC364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0C530-A94D-4CCB-A404-7D405CCA0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9521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5965-D7E7-45ED-9B51-582AA0985DA6}" type="datetime1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32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E970-BC50-49C2-9D17-432F2A94CCD2}" type="datetime1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8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268D-1ECF-4EA7-BD29-5D085E965C83}" type="datetime1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98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EBC6-BEFC-42A3-A4D5-156C78459D1D}" type="datetime1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8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5387-0176-4B24-BB90-102D36BD99A4}" type="datetime1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43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472C1-461B-4DC3-AB3B-7F9621468026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71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86B1E-E21A-4EE5-9359-F2427D028BF0}" type="datetime1">
              <a:rPr lang="en-US" smtClean="0"/>
              <a:t>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A201-E2C0-4F8A-A57C-BCA3138913AA}" type="datetime1">
              <a:rPr lang="en-US" smtClean="0"/>
              <a:t>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7DE8B-06D6-42F5-9AB6-87E5494FD735}" type="datetime1">
              <a:rPr lang="en-US" smtClean="0"/>
              <a:t>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Araz Babazade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1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1657B7-9C6C-4674-B64B-DA8D10D18DE9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Araz Babazade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8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350B-F993-4CEF-9D09-6F4B39A6F200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Araz Babazade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7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ED27212-9D09-4F60-A5BA-A92DEE8176AC}" type="datetime1">
              <a:rPr lang="en-US" smtClean="0"/>
              <a:t>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Araz Babazade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EE9287D-5C10-4493-BA1A-2DA4FFD177B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05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arazbabazada@bsu.edu.az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66FA85D-3B0A-4E0C-B8AC-042993910A93}"/>
              </a:ext>
            </a:extLst>
          </p:cNvPr>
          <p:cNvSpPr txBox="1">
            <a:spLocks/>
          </p:cNvSpPr>
          <p:nvPr/>
        </p:nvSpPr>
        <p:spPr>
          <a:xfrm>
            <a:off x="8077762" y="5255593"/>
            <a:ext cx="2447364" cy="49523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>
                <a:solidFill>
                  <a:srgbClr val="408E93"/>
                </a:solidFill>
                <a:latin typeface="Agency FB" panose="020B0503020202020204" pitchFamily="34" charset="0"/>
                <a:ea typeface="+mj-ea"/>
                <a:cs typeface="Segoe UI Light" panose="020B0502040204020203" pitchFamily="34" charset="0"/>
              </a:defRPr>
            </a:lvl1pPr>
          </a:lstStyle>
          <a:p>
            <a:pPr>
              <a:spcBef>
                <a:spcPts val="1000"/>
              </a:spcBef>
            </a:pPr>
            <a:r>
              <a:rPr lang="en-US" sz="1800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About this deck</a:t>
            </a:r>
          </a:p>
        </p:txBody>
      </p:sp>
      <p:pic>
        <p:nvPicPr>
          <p:cNvPr id="1026" name="Picture 2" descr="http://tpl.bdu.az/bsueduaz2/assets/img/logo_footer.png">
            <a:extLst>
              <a:ext uri="{FF2B5EF4-FFF2-40B4-BE49-F238E27FC236}">
                <a16:creationId xmlns:a16="http://schemas.microsoft.com/office/drawing/2014/main" id="{835BF905-C25D-446D-8778-65C6E03DF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72" y="5559285"/>
            <a:ext cx="689115" cy="68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D8AD94B7-4FBC-4E32-89B6-03C3E46C9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1273" y="1769539"/>
            <a:ext cx="9440034" cy="1049868"/>
          </a:xfrm>
        </p:spPr>
        <p:txBody>
          <a:bodyPr>
            <a:normAutofit fontScale="90000"/>
          </a:bodyPr>
          <a:lstStyle/>
          <a:p>
            <a:r>
              <a:rPr lang="en-US" dirty="0"/>
              <a:t>Oil and Gas Law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847317-CD36-47E9-9CC8-E7D6F9BDA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693" y="3429000"/>
            <a:ext cx="9440034" cy="1049867"/>
          </a:xfrm>
        </p:spPr>
        <p:txBody>
          <a:bodyPr>
            <a:normAutofit/>
          </a:bodyPr>
          <a:lstStyle/>
          <a:p>
            <a:r>
              <a:rPr lang="en-US" sz="3200" dirty="0"/>
              <a:t>Introduction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29A84-3520-40A6-834A-027F008E2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5324-8AB8-4BB2-BC1F-A553508AF9ED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35629-1FF6-41BC-B24E-682099A51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1B4093-68D1-49AA-AC3B-2BD63C00F181}"/>
              </a:ext>
            </a:extLst>
          </p:cNvPr>
          <p:cNvSpPr txBox="1"/>
          <p:nvPr/>
        </p:nvSpPr>
        <p:spPr>
          <a:xfrm>
            <a:off x="1071887" y="5749626"/>
            <a:ext cx="2059933" cy="359213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indent="0" algn="l">
              <a:lnSpc>
                <a:spcPts val="1800"/>
              </a:lnSpc>
              <a:spcAft>
                <a:spcPts val="600"/>
              </a:spcAft>
              <a:buNone/>
            </a:pPr>
            <a:r>
              <a:rPr lang="en-US" sz="1400" dirty="0">
                <a:latin typeface="+mj-lt"/>
                <a:cs typeface="Arial" panose="020B0604020202020204" pitchFamily="34" charset="0"/>
              </a:rPr>
              <a:t>Baku State University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2E6CEB-A663-4D3D-AF9D-206C6F3A30D1}"/>
              </a:ext>
            </a:extLst>
          </p:cNvPr>
          <p:cNvSpPr txBox="1"/>
          <p:nvPr/>
        </p:nvSpPr>
        <p:spPr>
          <a:xfrm>
            <a:off x="8090271" y="5088460"/>
            <a:ext cx="349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LL.M. class 24’</a:t>
            </a:r>
          </a:p>
          <a:p>
            <a:r>
              <a:rPr lang="en-US" dirty="0"/>
              <a:t>Lecturer: Araz Babazade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1B2C371-F432-4B29-8BCF-CE5637039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299758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Overview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ACEF-E80D-420E-A942-F156C6B24608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13795" y="1998921"/>
            <a:ext cx="8454885" cy="2230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Oil and gas have very crucial role in energy security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Oil plays key role in manufacturing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Azerbaijan and Kazakhstan are oil and gas exporters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Legal regulation of oil and gas: international law, domestic law and contracts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960A02-749E-4E22-A7F6-0585C8D0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176172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Learning outcome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ACEF-E80D-420E-A942-F156C6B24608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13795" y="1998921"/>
            <a:ext cx="9794600" cy="3892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Basic understanding of energy law and main stages of oil and gas activities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Study of various types of energy contracts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Understanding of key legal matters relating to oil and gas industry internationally, namely exploitation, exploration and production of oil and gas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Study of the legal regulation of marketing and sale of oil and gas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Understanding of legal framework of petroleum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Study of PSA regime in Azerbaijan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960A02-749E-4E22-A7F6-0585C8D0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4180598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Expectations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ACEF-E80D-420E-A942-F156C6B24608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13795" y="1998921"/>
            <a:ext cx="967341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Total attendance in all classes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A lot of questions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Preparing for each class (reading presentations and if any, other materials; doing research on google, etc.)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Participating in assignments (case law study, written assignment, etc.) and in workshops (seminars)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960A02-749E-4E22-A7F6-0585C8D0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186827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of teaching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E217-F758-4361-9B75-218DA01F190D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13795" y="1998921"/>
            <a:ext cx="84548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Presentations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More lectures than seminars (workshops)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Interactive and engaging lectures (discussions / answers may lead to good marks)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960A02-749E-4E22-A7F6-0585C8D0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3445230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Reading materials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E217-F758-4361-9B75-218DA01F190D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6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13795" y="1998921"/>
            <a:ext cx="84548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Presentations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Different book chapters, articles or other resources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When have a question during prep for workshops, google it and / or ask the 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960A02-749E-4E22-A7F6-0585C8D0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260887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Other technicalities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6ACEF-E80D-420E-A942-F156C6B24608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7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13796" y="1998921"/>
            <a:ext cx="97725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Class schedule: </a:t>
            </a:r>
            <a:r>
              <a:rPr lang="en-US"/>
              <a:t>every Saturday at 10:30</a:t>
            </a:r>
            <a:endParaRPr lang="en-US" dirty="0">
              <a:highlight>
                <a:srgbClr val="FFFF00"/>
              </a:highlight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How to contact the lecturer: at </a:t>
            </a:r>
            <a:r>
              <a:rPr lang="en-US" dirty="0">
                <a:hlinkClick r:id="rId2"/>
              </a:rPr>
              <a:t>arazbabazada@bsu.edu.az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960A02-749E-4E22-A7F6-0585C8D0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4060929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Topics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3E217-F758-4361-9B75-218DA01F190D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8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02778" y="1737360"/>
            <a:ext cx="8454885" cy="444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Introduction to energy law (in general)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Regulatory framework of oil and gas in Azerbaijan and Norway (Kazakhstan excluded)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Energy contracts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Production Sharing Agreement regime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Host Government Agreements for transport of oil and gas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Oil and gas sale and purchase contracts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Energy Charter Treaty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Energy law in the Caspian Sea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960A02-749E-4E22-A7F6-0585C8D0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1004035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D9F42-D94F-4823-8A04-0CA1B9C08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Q&amp;A session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46D40-56DB-43FF-848A-325C9BC2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87BC-0BC5-4975-903E-0AA56356AEA8}" type="datetime1">
              <a:rPr lang="en-US" smtClean="0"/>
              <a:t>2/25/2023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8B0F4-62F5-4096-B972-5DD8EC1F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287D-5C10-4493-BA1A-2DA4FFD177BE}" type="slidenum">
              <a:rPr lang="en-US" smtClean="0"/>
              <a:t>9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6626E-28BD-4E64-B0C6-81BA76BCE960}"/>
              </a:ext>
            </a:extLst>
          </p:cNvPr>
          <p:cNvSpPr txBox="1"/>
          <p:nvPr/>
        </p:nvSpPr>
        <p:spPr>
          <a:xfrm>
            <a:off x="913795" y="1998921"/>
            <a:ext cx="8454885" cy="562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Thank you! Any questions?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D933C9A-D5F8-42D0-AE8B-26B76630A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59785"/>
            <a:ext cx="4822804" cy="365125"/>
          </a:xfrm>
        </p:spPr>
        <p:txBody>
          <a:bodyPr/>
          <a:lstStyle/>
          <a:p>
            <a:r>
              <a:rPr lang="en-US" dirty="0"/>
              <a:t>Araz Babazade</a:t>
            </a:r>
          </a:p>
        </p:txBody>
      </p:sp>
    </p:spTree>
    <p:extLst>
      <p:ext uri="{BB962C8B-B14F-4D97-AF65-F5344CB8AC3E}">
        <p14:creationId xmlns:p14="http://schemas.microsoft.com/office/powerpoint/2010/main" val="12093505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2632</TotalTime>
  <Words>357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Segoe UI Light</vt:lpstr>
      <vt:lpstr>Retrospect</vt:lpstr>
      <vt:lpstr>Oil and Gas Law</vt:lpstr>
      <vt:lpstr>Overview</vt:lpstr>
      <vt:lpstr>Learning outcome</vt:lpstr>
      <vt:lpstr>Expectations</vt:lpstr>
      <vt:lpstr>Way of teaching</vt:lpstr>
      <vt:lpstr>Reading materials</vt:lpstr>
      <vt:lpstr>Other technicalities</vt:lpstr>
      <vt:lpstr>Topics</vt:lpstr>
      <vt:lpstr>Q&amp;A session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Araz Babazade</dc:creator>
  <cp:lastModifiedBy>Araz Babazade</cp:lastModifiedBy>
  <cp:revision>36</cp:revision>
  <cp:lastPrinted>2022-09-23T16:17:48Z</cp:lastPrinted>
  <dcterms:created xsi:type="dcterms:W3CDTF">2021-02-07T13:27:07Z</dcterms:created>
  <dcterms:modified xsi:type="dcterms:W3CDTF">2023-02-25T06:27:11Z</dcterms:modified>
</cp:coreProperties>
</file>